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9" r:id="rId5"/>
    <p:sldId id="258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45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2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A6EA6-3048-F343-B077-71822E2BBF73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29E3C-3F85-6E4B-AD5E-A34E3B903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7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29E3C-3F85-6E4B-AD5E-A34E3B9033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1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275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earchleap.com/challenges-implementation-performance-management-system-namibian-public-sector/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s://www.freepngimg.com/png/26118-gold-dollar-h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dfreephotos.com/vector-images/cartoon-sun-vector-art.png.ph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6480-airplane-clipar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sonswiki.com/wiki/Springfield_International_Airpor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cpedia.org/highway-signs/t/thank-you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0A69-7825-5D6B-57D3-7C89A87C1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sz="3000" dirty="0"/>
            </a:b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Midterm project</a:t>
            </a:r>
            <a:br>
              <a:rPr lang="en-US" dirty="0"/>
            </a:br>
            <a:r>
              <a:rPr lang="en-US" sz="5000" dirty="0"/>
              <a:t>Predicting </a:t>
            </a:r>
            <a:br>
              <a:rPr lang="en-US" sz="5000" dirty="0"/>
            </a:br>
            <a:r>
              <a:rPr lang="en-US" sz="5000" dirty="0"/>
              <a:t>flight </a:t>
            </a:r>
            <a:br>
              <a:rPr lang="en-US" sz="5000" dirty="0"/>
            </a:br>
            <a:r>
              <a:rPr lang="en-US" sz="5000" dirty="0"/>
              <a:t>delays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F9876-E7E6-9728-3F82-DCF248510B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Jaden </a:t>
            </a:r>
            <a:r>
              <a:rPr lang="en-US" dirty="0" err="1"/>
              <a:t>lipp</a:t>
            </a:r>
            <a:r>
              <a:rPr lang="en-US" dirty="0"/>
              <a:t> &amp; James ding</a:t>
            </a:r>
          </a:p>
        </p:txBody>
      </p:sp>
      <p:pic>
        <p:nvPicPr>
          <p:cNvPr id="5" name="Picture 4" descr="A picture containing aircraft, balloon, transport&#10;&#10;Description automatically generated">
            <a:extLst>
              <a:ext uri="{FF2B5EF4-FFF2-40B4-BE49-F238E27FC236}">
                <a16:creationId xmlns:a16="http://schemas.microsoft.com/office/drawing/2014/main" id="{0ADC9E71-8E69-377C-C5A3-5DDF7FAC2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0755" y="400310"/>
            <a:ext cx="3744097" cy="37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9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B92F88-BD41-3AA8-6E55-7AD66A0606DA}"/>
              </a:ext>
            </a:extLst>
          </p:cNvPr>
          <p:cNvSpPr/>
          <p:nvPr/>
        </p:nvSpPr>
        <p:spPr>
          <a:xfrm>
            <a:off x="1309818" y="1964964"/>
            <a:ext cx="1902940" cy="667265"/>
          </a:xfrm>
          <a:prstGeom prst="roundRect">
            <a:avLst/>
          </a:prstGeom>
          <a:solidFill>
            <a:srgbClr val="FFF2D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Performance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AD854E-5DF8-3018-98FA-A340DBED3FBF}"/>
              </a:ext>
            </a:extLst>
          </p:cNvPr>
          <p:cNvSpPr/>
          <p:nvPr/>
        </p:nvSpPr>
        <p:spPr>
          <a:xfrm>
            <a:off x="5416218" y="3095367"/>
            <a:ext cx="1902940" cy="667265"/>
          </a:xfrm>
          <a:prstGeom prst="roundRect">
            <a:avLst/>
          </a:prstGeom>
          <a:solidFill>
            <a:srgbClr val="FFF2D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Operation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319288-3248-0793-5B8E-F42D75BAACA4}"/>
              </a:ext>
            </a:extLst>
          </p:cNvPr>
          <p:cNvSpPr/>
          <p:nvPr/>
        </p:nvSpPr>
        <p:spPr>
          <a:xfrm>
            <a:off x="9522618" y="4225772"/>
            <a:ext cx="1902940" cy="667265"/>
          </a:xfrm>
          <a:prstGeom prst="roundRect">
            <a:avLst/>
          </a:prstGeom>
          <a:solidFill>
            <a:srgbClr val="FFF2D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224736-CFB8-DF3A-C6F9-EE34CBE966EA}"/>
              </a:ext>
            </a:extLst>
          </p:cNvPr>
          <p:cNvCxnSpPr/>
          <p:nvPr/>
        </p:nvCxnSpPr>
        <p:spPr>
          <a:xfrm>
            <a:off x="3447535" y="2632229"/>
            <a:ext cx="1606379" cy="59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519F92-9D96-FDEF-72FD-E301218EAEE8}"/>
              </a:ext>
            </a:extLst>
          </p:cNvPr>
          <p:cNvCxnSpPr/>
          <p:nvPr/>
        </p:nvCxnSpPr>
        <p:spPr>
          <a:xfrm>
            <a:off x="7554097" y="3632887"/>
            <a:ext cx="1606379" cy="59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AA1CF2DC-F735-263E-1D02-64EB471FE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29309" y="2248930"/>
            <a:ext cx="1025867" cy="1692876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A3E7D60-D659-2C16-56D6-CA3736C75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89128" y="2798688"/>
            <a:ext cx="1783900" cy="12606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B701715-4633-5AF6-795E-0BB4EB1D8590}"/>
              </a:ext>
            </a:extLst>
          </p:cNvPr>
          <p:cNvSpPr txBox="1"/>
          <p:nvPr/>
        </p:nvSpPr>
        <p:spPr>
          <a:xfrm>
            <a:off x="1156614" y="4225769"/>
            <a:ext cx="224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time Performance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7B42B4-D950-6BE2-AD40-064F1B75616C}"/>
              </a:ext>
            </a:extLst>
          </p:cNvPr>
          <p:cNvSpPr txBox="1"/>
          <p:nvPr/>
        </p:nvSpPr>
        <p:spPr>
          <a:xfrm>
            <a:off x="5243224" y="4041103"/>
            <a:ext cx="224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Airline &amp; Airport Operations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837D94-43CC-6EED-850F-EFEFD7495A2D}"/>
              </a:ext>
            </a:extLst>
          </p:cNvPr>
          <p:cNvSpPr txBox="1"/>
          <p:nvPr/>
        </p:nvSpPr>
        <p:spPr>
          <a:xfrm>
            <a:off x="9349624" y="5070833"/>
            <a:ext cx="224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Fuel Cost</a:t>
            </a:r>
          </a:p>
          <a:p>
            <a:pPr algn="ctr"/>
            <a:r>
              <a:rPr lang="en-US" dirty="0"/>
              <a:t>Flight Vouchers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C472A-CA26-C4A0-3F1F-1917791F800C}"/>
              </a:ext>
            </a:extLst>
          </p:cNvPr>
          <p:cNvSpPr/>
          <p:nvPr/>
        </p:nvSpPr>
        <p:spPr>
          <a:xfrm>
            <a:off x="1263383" y="745758"/>
            <a:ext cx="966527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Why predict flight delays?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6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0F9013-18BC-0E22-5074-62B384338A24}"/>
              </a:ext>
            </a:extLst>
          </p:cNvPr>
          <p:cNvSpPr/>
          <p:nvPr/>
        </p:nvSpPr>
        <p:spPr>
          <a:xfrm>
            <a:off x="2611726" y="745758"/>
            <a:ext cx="6968575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Summer -&gt; Delays</a:t>
            </a:r>
          </a:p>
          <a:p>
            <a:pPr algn="ctr"/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87DA23B-C8DE-68D0-174F-0495C2F6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042225"/>
            <a:ext cx="5016500" cy="3670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C7EAA5-A26A-F059-9EDE-2426C94DC53F}"/>
              </a:ext>
            </a:extLst>
          </p:cNvPr>
          <p:cNvSpPr txBox="1"/>
          <p:nvPr/>
        </p:nvSpPr>
        <p:spPr>
          <a:xfrm>
            <a:off x="6474939" y="2338958"/>
            <a:ext cx="5165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June: 3334 delays</a:t>
            </a:r>
          </a:p>
          <a:p>
            <a:pPr algn="ctr"/>
            <a:r>
              <a:rPr lang="en-US" sz="3000" dirty="0"/>
              <a:t>September: 2309 delays </a:t>
            </a:r>
          </a:p>
          <a:p>
            <a:pPr algn="ctr"/>
            <a:r>
              <a:rPr lang="en-US" sz="3000" dirty="0"/>
              <a:t>Average: 2829 delays per month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CC635-184D-90EC-E3EF-7530821E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24157" y="141858"/>
            <a:ext cx="2197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6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plane, transport, aircraft&#10;&#10;Description automatically generated">
            <a:extLst>
              <a:ext uri="{FF2B5EF4-FFF2-40B4-BE49-F238E27FC236}">
                <a16:creationId xmlns:a16="http://schemas.microsoft.com/office/drawing/2014/main" id="{D9527E1E-816C-0DE0-EDD0-ACE9D693E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0721" y="664137"/>
            <a:ext cx="7358444" cy="3449639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FF423373-EC5A-2038-1F8F-2ECA63D2F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9537" y="2470578"/>
            <a:ext cx="4802193" cy="344963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229EEF-3ACC-7DDC-6905-D5E69218BC87}"/>
              </a:ext>
            </a:extLst>
          </p:cNvPr>
          <p:cNvSpPr/>
          <p:nvPr/>
        </p:nvSpPr>
        <p:spPr>
          <a:xfrm>
            <a:off x="3088031" y="745758"/>
            <a:ext cx="601594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Airlines Analysis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1BC5116-5C0A-D751-A57C-CF135C35F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272" y="2389616"/>
            <a:ext cx="501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model of a space ship&#10;&#10;Description automatically generated with medium confidence">
            <a:extLst>
              <a:ext uri="{FF2B5EF4-FFF2-40B4-BE49-F238E27FC236}">
                <a16:creationId xmlns:a16="http://schemas.microsoft.com/office/drawing/2014/main" id="{352E421A-109D-BBBB-D4A2-B6EEEDE06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78612" y="2176468"/>
            <a:ext cx="4201220" cy="3231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3FE08C-2E3A-F4BD-CE9F-3EE24D9979C4}"/>
              </a:ext>
            </a:extLst>
          </p:cNvPr>
          <p:cNvSpPr/>
          <p:nvPr/>
        </p:nvSpPr>
        <p:spPr>
          <a:xfrm>
            <a:off x="2945236" y="745758"/>
            <a:ext cx="630153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Airports Analysis</a:t>
            </a:r>
            <a:endParaRPr lang="en-US" sz="66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D0EFA560-D53A-9FAC-4632-E5923964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13" y="2185514"/>
            <a:ext cx="5029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23AB2-31B0-6ABF-2525-D7C566320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Take a random sample of 100,000 flights</a:t>
            </a:r>
          </a:p>
          <a:p>
            <a:pPr>
              <a:buFontTx/>
              <a:buChar char="-"/>
            </a:pPr>
            <a:r>
              <a:rPr lang="en-US" dirty="0"/>
              <a:t>Evaluate data, identify relationships</a:t>
            </a:r>
          </a:p>
          <a:p>
            <a:pPr>
              <a:buFontTx/>
              <a:buChar char="-"/>
            </a:pPr>
            <a:r>
              <a:rPr lang="en-US" dirty="0"/>
              <a:t>Got rid of columns with &gt; 80% missing values</a:t>
            </a:r>
          </a:p>
          <a:p>
            <a:pPr>
              <a:buFontTx/>
              <a:buChar char="-"/>
            </a:pPr>
            <a:r>
              <a:rPr lang="en-US" dirty="0"/>
              <a:t>General idea was to average delay times with regards to airline, origin/destination, tail</a:t>
            </a:r>
          </a:p>
          <a:p>
            <a:pPr>
              <a:buFontTx/>
              <a:buChar char="-"/>
            </a:pPr>
            <a:r>
              <a:rPr lang="en-US" dirty="0"/>
              <a:t>Leave in other relevant information such as distance and time of day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C1824E-3301-2ECE-E6F9-07AAEDFE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011" y="804519"/>
            <a:ext cx="8194423" cy="10064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89045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6CF0D0-CAD2-B3C7-7485-CBBEB5E7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644" y="1967333"/>
            <a:ext cx="6897949" cy="365057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CE08F5-A782-7526-A8B6-D94495293BBB}"/>
              </a:ext>
            </a:extLst>
          </p:cNvPr>
          <p:cNvSpPr/>
          <p:nvPr/>
        </p:nvSpPr>
        <p:spPr>
          <a:xfrm>
            <a:off x="2836953" y="745758"/>
            <a:ext cx="651813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Selections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4DE20-8A62-B799-18C8-27FD601B6979}"/>
              </a:ext>
            </a:extLst>
          </p:cNvPr>
          <p:cNvSpPr txBox="1"/>
          <p:nvPr/>
        </p:nvSpPr>
        <p:spPr>
          <a:xfrm>
            <a:off x="8123068" y="2192784"/>
            <a:ext cx="336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</a:t>
            </a:r>
            <a:r>
              <a:rPr lang="en-CA" dirty="0" err="1"/>
              <a:t>GaussianNB</a:t>
            </a:r>
            <a:r>
              <a:rPr lang="en-CA" dirty="0"/>
              <a:t> had a negative R2</a:t>
            </a:r>
          </a:p>
        </p:txBody>
      </p:sp>
    </p:spTree>
    <p:extLst>
      <p:ext uri="{BB962C8B-B14F-4D97-AF65-F5344CB8AC3E}">
        <p14:creationId xmlns:p14="http://schemas.microsoft.com/office/powerpoint/2010/main" val="424112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D653-77F4-EA78-EA14-C0BC9AF60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Weather API did not allow access until too late in the process</a:t>
            </a:r>
          </a:p>
          <a:p>
            <a:r>
              <a:rPr lang="en-US" dirty="0"/>
              <a:t>Figuring out how to best clean the data and pick which features to feature</a:t>
            </a:r>
          </a:p>
          <a:p>
            <a:r>
              <a:rPr lang="en-US" dirty="0"/>
              <a:t>Navigating the database and retrieving data</a:t>
            </a:r>
          </a:p>
          <a:p>
            <a:r>
              <a:rPr lang="en-US" dirty="0"/>
              <a:t>Creating arrival delays based on tail number proved tedious, too many tails!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F8C171-A55B-ECC0-AD2C-EFD284CC1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966" y="804519"/>
            <a:ext cx="9068509" cy="10064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Challenges &amp; Reflection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100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2C52B-F391-DC03-5875-A0F3F166114B}"/>
              </a:ext>
            </a:extLst>
          </p:cNvPr>
          <p:cNvSpPr/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0" dirty="0">
                <a:ln w="9525">
                  <a:solidFill>
                    <a:schemeClr val="bg1"/>
                  </a:solidFill>
                  <a:prstDash val="solid"/>
                </a:ln>
                <a:latin typeface="+mj-lt"/>
                <a:ea typeface="+mj-ea"/>
                <a:cs typeface="+mj-cs"/>
              </a:rPr>
              <a:t>Thank you for listening!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cap="all" spc="0" dirty="0">
              <a:ln w="9525">
                <a:solidFill>
                  <a:schemeClr val="bg1"/>
                </a:solidFill>
                <a:prstDash val="solid"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DD8F1B3B-E0EB-812B-0382-1C2B25107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41968" y="1116345"/>
            <a:ext cx="5835731" cy="38661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41060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887</TotalTime>
  <Words>171</Words>
  <Application>Microsoft Macintosh PowerPoint</Application>
  <PresentationFormat>Widescreen</PresentationFormat>
  <Paragraphs>31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Gallery</vt:lpstr>
      <vt:lpstr> Midterm project Predicting  flight  delays</vt:lpstr>
      <vt:lpstr>PowerPoint Presentation</vt:lpstr>
      <vt:lpstr>PowerPoint Presentation</vt:lpstr>
      <vt:lpstr>PowerPoint Presentation</vt:lpstr>
      <vt:lpstr>PowerPoint Presentation</vt:lpstr>
      <vt:lpstr>Feature Engineering</vt:lpstr>
      <vt:lpstr>PowerPoint Presentation</vt:lpstr>
      <vt:lpstr>Challenges &amp; Reflection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Midterm project Predicting  flight  delays</dc:title>
  <dc:creator>James Ding</dc:creator>
  <cp:lastModifiedBy>James Ding</cp:lastModifiedBy>
  <cp:revision>4</cp:revision>
  <dcterms:created xsi:type="dcterms:W3CDTF">2022-05-12T09:20:46Z</dcterms:created>
  <dcterms:modified xsi:type="dcterms:W3CDTF">2022-05-14T01:44:06Z</dcterms:modified>
</cp:coreProperties>
</file>